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Aligned with our definition - Skill and motivation to pursue a self-directed goal, adapt to challenges, and know the options for their post-secondary career</a:t>
            </a:r>
            <a:endParaRPr/>
          </a:p>
          <a:p>
            <a:pPr indent="0" lvl="0" marL="0">
              <a:spcBef>
                <a:spcPts val="0"/>
              </a:spcBef>
              <a:spcAft>
                <a:spcPts val="0"/>
              </a:spcAft>
              <a:buNone/>
            </a:pPr>
            <a:r>
              <a:rPr lang="en"/>
              <a:t>Used as a guideline</a:t>
            </a:r>
            <a:endParaRPr/>
          </a:p>
          <a:p>
            <a:pPr indent="0" lvl="0" marL="0">
              <a:spcBef>
                <a:spcPts val="0"/>
              </a:spcBef>
              <a:spcAft>
                <a:spcPts val="0"/>
              </a:spcAft>
              <a:buNone/>
            </a:pPr>
            <a:r>
              <a:rPr lang="en"/>
              <a:t>Identify what we are already doing and what we want to incorporate</a:t>
            </a:r>
            <a:endParaRPr/>
          </a:p>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Brainstorm on what is possible</a:t>
            </a:r>
            <a:endParaRPr/>
          </a:p>
          <a:p>
            <a:pPr indent="0" lvl="0" marL="0">
              <a:spcBef>
                <a:spcPts val="0"/>
              </a:spcBef>
              <a:spcAft>
                <a:spcPts val="0"/>
              </a:spcAft>
              <a:buNone/>
            </a:pPr>
            <a:r>
              <a:rPr lang="en"/>
              <a:t>Develop a plan</a:t>
            </a:r>
            <a:endParaRPr/>
          </a:p>
          <a:p>
            <a:pPr indent="0" lvl="0" marL="0" rtl="0">
              <a:spcBef>
                <a:spcPts val="0"/>
              </a:spcBef>
              <a:spcAft>
                <a:spcPts val="0"/>
              </a:spcAft>
              <a:buNone/>
            </a:pPr>
            <a:r>
              <a:rPr lang="en"/>
              <a:t>Communicate and share the plan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Implement the plan</a:t>
            </a:r>
            <a:endParaRPr/>
          </a:p>
          <a:p>
            <a:pPr indent="0" lvl="0" marL="0">
              <a:spcBef>
                <a:spcPts val="0"/>
              </a:spcBef>
              <a:spcAft>
                <a:spcPts val="0"/>
              </a:spcAft>
              <a:buNone/>
            </a:pPr>
            <a:r>
              <a:t/>
            </a:r>
            <a:endParaRPr/>
          </a:p>
          <a:p>
            <a:pPr indent="0" lvl="0" marL="0" rtl="0">
              <a:spcBef>
                <a:spcPts val="0"/>
              </a:spcBef>
              <a:spcAft>
                <a:spcPts val="0"/>
              </a:spcAft>
              <a:buNone/>
            </a:pPr>
            <a:r>
              <a:rPr lang="en"/>
              <a:t>PDSA Framework</a:t>
            </a:r>
            <a:endParaRPr/>
          </a:p>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Travis - </a:t>
            </a:r>
            <a:endParaRPr>
              <a:solidFill>
                <a:schemeClr val="dk1"/>
              </a:solidFill>
            </a:endParaRPr>
          </a:p>
          <a:p>
            <a:pPr indent="0" lvl="0" marL="0" rtl="0">
              <a:spcBef>
                <a:spcPts val="0"/>
              </a:spcBef>
              <a:spcAft>
                <a:spcPts val="0"/>
              </a:spcAft>
              <a:buNone/>
            </a:pPr>
            <a:r>
              <a:rPr lang="en"/>
              <a:t>As a result of our review of our community engagement, we made some changes to our community engagement.</a:t>
            </a:r>
            <a:endParaRPr/>
          </a:p>
          <a:p>
            <a:pPr indent="0" lvl="0" marL="0" rtl="0">
              <a:spcBef>
                <a:spcPts val="0"/>
              </a:spcBef>
              <a:spcAft>
                <a:spcPts val="0"/>
              </a:spcAft>
              <a:buNone/>
            </a:pPr>
            <a:r>
              <a:t/>
            </a:r>
            <a:endParaRPr/>
          </a:p>
          <a:p>
            <a:pPr indent="0" lvl="0" marL="0" rtl="0">
              <a:spcBef>
                <a:spcPts val="0"/>
              </a:spcBef>
              <a:spcAft>
                <a:spcPts val="0"/>
              </a:spcAft>
              <a:buNone/>
            </a:pPr>
            <a:r>
              <a:rPr lang="en"/>
              <a:t>1- FAFSA Completion - College Changes Everything Month in October to align with the new FAFSA Completion timeline….Reached out to the Hinckley Public Library...willingness to host an off-site meeting for FAFSA information and/or completion.</a:t>
            </a:r>
            <a:endParaRPr/>
          </a:p>
          <a:p>
            <a:pPr indent="0" lvl="0" marL="0" rtl="0">
              <a:spcBef>
                <a:spcPts val="0"/>
              </a:spcBef>
              <a:spcAft>
                <a:spcPts val="0"/>
              </a:spcAft>
              <a:buNone/>
            </a:pPr>
            <a:r>
              <a:t/>
            </a:r>
            <a:endParaRPr/>
          </a:p>
          <a:p>
            <a:pPr indent="0" lvl="0" marL="0" rtl="0">
              <a:spcBef>
                <a:spcPts val="0"/>
              </a:spcBef>
              <a:spcAft>
                <a:spcPts val="0"/>
              </a:spcAft>
              <a:buNone/>
            </a:pPr>
            <a:r>
              <a:rPr lang="en"/>
              <a:t>2 - Goals of local villages - reached out to each Village Presidents and are setting up meetings to discuss the goals of our two communities….</a:t>
            </a:r>
            <a:endParaRPr/>
          </a:p>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Highlight careers at HBRES</a:t>
            </a:r>
            <a:endParaRPr>
              <a:solidFill>
                <a:schemeClr val="dk1"/>
              </a:solidFill>
            </a:endParaRPr>
          </a:p>
          <a:p>
            <a:pPr indent="0" lvl="0" marL="0">
              <a:spcBef>
                <a:spcPts val="0"/>
              </a:spcBef>
              <a:spcAft>
                <a:spcPts val="0"/>
              </a:spcAft>
              <a:buNone/>
            </a:pPr>
            <a:r>
              <a:t/>
            </a:r>
            <a:endParaRPr/>
          </a:p>
          <a:p>
            <a:pPr indent="0" lvl="0" marL="0">
              <a:spcBef>
                <a:spcPts val="0"/>
              </a:spcBef>
              <a:spcAft>
                <a:spcPts val="0"/>
              </a:spcAft>
              <a:buNone/>
            </a:pPr>
            <a:r>
              <a:rPr lang="en"/>
              <a:t>HBRMS</a:t>
            </a:r>
            <a:endParaRPr/>
          </a:p>
          <a:p>
            <a:pPr indent="-317500" lvl="0" marL="457200" rtl="0">
              <a:spcBef>
                <a:spcPts val="0"/>
              </a:spcBef>
              <a:spcAft>
                <a:spcPts val="0"/>
              </a:spcAft>
              <a:buSzPts val="1400"/>
              <a:buChar char="-"/>
            </a:pPr>
            <a:r>
              <a:rPr lang="en"/>
              <a:t>Career day</a:t>
            </a:r>
            <a:endParaRPr/>
          </a:p>
          <a:p>
            <a:pPr indent="-317500" lvl="0" marL="457200" rtl="0">
              <a:spcBef>
                <a:spcPts val="0"/>
              </a:spcBef>
              <a:spcAft>
                <a:spcPts val="0"/>
              </a:spcAft>
              <a:buSzPts val="1400"/>
              <a:buChar char="-"/>
            </a:pPr>
            <a:r>
              <a:rPr lang="en"/>
              <a:t>Job shadow mom or dad is encouraged</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Career Cruising full suite at HBRMS and HBRHS</a:t>
            </a:r>
            <a:endParaRPr/>
          </a:p>
          <a:p>
            <a:pPr indent="-317500" lvl="0" marL="457200" rtl="0">
              <a:spcBef>
                <a:spcPts val="0"/>
              </a:spcBef>
              <a:spcAft>
                <a:spcPts val="0"/>
              </a:spcAft>
              <a:buSzPts val="1400"/>
              <a:buChar char="-"/>
            </a:pPr>
            <a:r>
              <a:rPr lang="en"/>
              <a:t>Parent/Community communication….linked</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HBRHS</a:t>
            </a:r>
            <a:endParaRPr/>
          </a:p>
          <a:p>
            <a:pPr indent="-317500" lvl="0" marL="457200" rtl="0">
              <a:spcBef>
                <a:spcPts val="0"/>
              </a:spcBef>
              <a:spcAft>
                <a:spcPts val="0"/>
              </a:spcAft>
              <a:buSzPts val="1400"/>
              <a:buChar char="-"/>
            </a:pPr>
            <a:r>
              <a:rPr lang="en"/>
              <a:t>Course Catolog…. Programs of Study by career cluster...starts on page 11</a:t>
            </a:r>
            <a:endParaRPr/>
          </a:p>
          <a:p>
            <a:pPr indent="-317500" lvl="0" marL="457200" rtl="0">
              <a:spcBef>
                <a:spcPts val="0"/>
              </a:spcBef>
              <a:spcAft>
                <a:spcPts val="0"/>
              </a:spcAft>
              <a:buSzPts val="1400"/>
              <a:buChar char="-"/>
            </a:pPr>
            <a:r>
              <a:rPr lang="en"/>
              <a:t>Senior Thematic Studies….found on page 31 of course catalog</a:t>
            </a:r>
            <a:endParaRPr/>
          </a:p>
          <a:p>
            <a:pPr indent="-317500" lvl="0" marL="457200" rtl="0">
              <a:spcBef>
                <a:spcPts val="0"/>
              </a:spcBef>
              <a:spcAft>
                <a:spcPts val="0"/>
              </a:spcAft>
              <a:buSzPts val="1400"/>
              <a:buChar char="-"/>
            </a:pPr>
            <a:r>
              <a:rPr lang="en"/>
              <a:t>Writing SIP goal….linked</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rPr>
              <a:t>Spring of 2014, 2015, and 2016 administered transitional surveys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Get alumni contact information and ask them two simple questions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FDR quotes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Share our story</a:t>
            </a:r>
            <a:endParaRPr>
              <a:solidFill>
                <a:schemeClr val="dk1"/>
              </a:solidFill>
            </a:endParaRPr>
          </a:p>
          <a:p>
            <a:pPr indent="0" lvl="0" marL="0">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It all started with a Board directed goal and a definition….three year goal with work still being done today to refine and improve</a:t>
            </a:r>
            <a:endParaRPr/>
          </a:p>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Work with Hinckley Business Association...survey on soft and hard skills...build partnerships</a:t>
            </a:r>
            <a:endParaRPr/>
          </a:p>
          <a:p>
            <a:pPr indent="0" lvl="0" marL="0" rtl="0">
              <a:spcBef>
                <a:spcPts val="0"/>
              </a:spcBef>
              <a:spcAft>
                <a:spcPts val="0"/>
              </a:spcAft>
              <a:buNone/>
            </a:pPr>
            <a:r>
              <a:t/>
            </a:r>
            <a:endParaRPr/>
          </a:p>
          <a:p>
            <a:pPr indent="0" lvl="0" marL="0" rtl="0">
              <a:spcBef>
                <a:spcPts val="0"/>
              </a:spcBef>
              <a:spcAft>
                <a:spcPts val="0"/>
              </a:spcAft>
              <a:buNone/>
            </a:pPr>
            <a:r>
              <a:rPr lang="en"/>
              <a:t>Regular part of our communication, both internal and external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20% response rate….n=6</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How we PaCEd ourselves</a:t>
            </a:r>
            <a:endParaRPr>
              <a:solidFill>
                <a:schemeClr val="dk1"/>
              </a:solidFill>
            </a:endParaRPr>
          </a:p>
          <a:p>
            <a:pPr indent="0" lvl="0" marL="0">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hbr429sup.blogspot.com/2017/09/importance-of-fafsa.html?view=magazine" TargetMode="External"/><Relationship Id="rId4" Type="http://schemas.openxmlformats.org/officeDocument/2006/relationships/image" Target="../media/image25.png"/><Relationship Id="rId5" Type="http://schemas.openxmlformats.org/officeDocument/2006/relationships/image" Target="../media/image35.jpg"/><Relationship Id="rId6"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hbr429sup.blogspot.com/2017/11/career-cruising.html?view=magazine" TargetMode="External"/><Relationship Id="rId4" Type="http://schemas.openxmlformats.org/officeDocument/2006/relationships/image" Target="../media/image26.png"/><Relationship Id="rId5"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hbr429.org/cms/lib/IL02218695/Centricity/Domain/619/Hinckley-Big%20Rock%20Course%20Catalog%202017-2018%20FInal.pdf" TargetMode="External"/><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hyperlink" Target="https://www.hbr429.org/cms/lib/IL02218695/Centricity/Domain/282/HBRHS_2016-18%20SIP%20Goal.pdf" TargetMode="External"/><Relationship Id="rId7"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tinyurl.com/h5uqyox"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uOQ_QCoBkh0" TargetMode="Externa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hyperlink" Target="https://www.hbr429.org/domain/62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www.hbr429.org/domain/12" TargetMode="External"/><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hyperlink" Target="https://www.isbe.net/Documents/PaCE_Revisions.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1742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PaCE-ing ourselves</a:t>
            </a:r>
            <a:endParaRPr/>
          </a:p>
        </p:txBody>
      </p:sp>
      <p:sp>
        <p:nvSpPr>
          <p:cNvPr id="55" name="Shape 55"/>
          <p:cNvSpPr txBox="1"/>
          <p:nvPr>
            <p:ph idx="1" type="subTitle"/>
          </p:nvPr>
        </p:nvSpPr>
        <p:spPr>
          <a:xfrm>
            <a:off x="311700" y="2072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Hinckley-Big Rock CUSD #429</a:t>
            </a:r>
            <a:endParaRPr/>
          </a:p>
          <a:p>
            <a:pPr indent="0" lvl="0" marL="0">
              <a:spcBef>
                <a:spcPts val="0"/>
              </a:spcBef>
              <a:spcAft>
                <a:spcPts val="0"/>
              </a:spcAft>
              <a:buNone/>
            </a:pPr>
            <a:r>
              <a:rPr lang="en"/>
              <a:t>College and Career Readiness Innovations Summit</a:t>
            </a:r>
            <a:endParaRPr/>
          </a:p>
          <a:p>
            <a:pPr indent="0" lvl="0" marL="0">
              <a:spcBef>
                <a:spcPts val="0"/>
              </a:spcBef>
              <a:spcAft>
                <a:spcPts val="0"/>
              </a:spcAft>
              <a:buNone/>
            </a:pPr>
            <a:r>
              <a:rPr lang="en"/>
              <a:t>February 2, 2018</a:t>
            </a:r>
            <a:endParaRPr/>
          </a:p>
        </p:txBody>
      </p:sp>
      <p:sp>
        <p:nvSpPr>
          <p:cNvPr id="56" name="Shape 56"/>
          <p:cNvSpPr txBox="1"/>
          <p:nvPr>
            <p:ph idx="1" type="subTitle"/>
          </p:nvPr>
        </p:nvSpPr>
        <p:spPr>
          <a:xfrm>
            <a:off x="429100" y="37903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@HBR429Sup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PaCE-ing ourselves</a:t>
            </a:r>
            <a:endParaRPr/>
          </a:p>
        </p:txBody>
      </p:sp>
      <p:sp>
        <p:nvSpPr>
          <p:cNvPr id="126" name="Shape 1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Our use of the document</a:t>
            </a:r>
            <a:endParaRPr sz="1400"/>
          </a:p>
        </p:txBody>
      </p:sp>
      <p:pic>
        <p:nvPicPr>
          <p:cNvPr id="127" name="Shape 127"/>
          <p:cNvPicPr preferRelativeResize="0"/>
          <p:nvPr/>
        </p:nvPicPr>
        <p:blipFill>
          <a:blip r:embed="rId3">
            <a:alphaModFix/>
          </a:blip>
          <a:stretch>
            <a:fillRect/>
          </a:stretch>
        </p:blipFill>
        <p:spPr>
          <a:xfrm>
            <a:off x="381963" y="1628200"/>
            <a:ext cx="2619375" cy="1743075"/>
          </a:xfrm>
          <a:prstGeom prst="rect">
            <a:avLst/>
          </a:prstGeom>
          <a:noFill/>
          <a:ln>
            <a:noFill/>
          </a:ln>
        </p:spPr>
      </p:pic>
      <p:pic>
        <p:nvPicPr>
          <p:cNvPr id="128" name="Shape 128"/>
          <p:cNvPicPr preferRelativeResize="0"/>
          <p:nvPr/>
        </p:nvPicPr>
        <p:blipFill>
          <a:blip r:embed="rId4">
            <a:alphaModFix/>
          </a:blip>
          <a:stretch>
            <a:fillRect/>
          </a:stretch>
        </p:blipFill>
        <p:spPr>
          <a:xfrm>
            <a:off x="3564304" y="2499725"/>
            <a:ext cx="3172500" cy="2376300"/>
          </a:xfrm>
          <a:prstGeom prst="rect">
            <a:avLst/>
          </a:prstGeom>
          <a:noFill/>
          <a:ln>
            <a:noFill/>
          </a:ln>
        </p:spPr>
      </p:pic>
      <p:pic>
        <p:nvPicPr>
          <p:cNvPr id="129" name="Shape 129"/>
          <p:cNvPicPr preferRelativeResize="0"/>
          <p:nvPr/>
        </p:nvPicPr>
        <p:blipFill>
          <a:blip r:embed="rId5">
            <a:alphaModFix/>
          </a:blip>
          <a:stretch>
            <a:fillRect/>
          </a:stretch>
        </p:blipFill>
        <p:spPr>
          <a:xfrm>
            <a:off x="6693375" y="445025"/>
            <a:ext cx="2324100" cy="1971675"/>
          </a:xfrm>
          <a:prstGeom prst="rect">
            <a:avLst/>
          </a:prstGeom>
          <a:noFill/>
          <a:ln>
            <a:noFill/>
          </a:ln>
        </p:spPr>
      </p:pic>
      <p:pic>
        <p:nvPicPr>
          <p:cNvPr id="130" name="Shape 130"/>
          <p:cNvPicPr preferRelativeResize="0"/>
          <p:nvPr/>
        </p:nvPicPr>
        <p:blipFill>
          <a:blip r:embed="rId6">
            <a:alphaModFix/>
          </a:blip>
          <a:stretch>
            <a:fillRect/>
          </a:stretch>
        </p:blipFill>
        <p:spPr>
          <a:xfrm>
            <a:off x="249013" y="3218875"/>
            <a:ext cx="2466975" cy="1847850"/>
          </a:xfrm>
          <a:prstGeom prst="rect">
            <a:avLst/>
          </a:prstGeom>
          <a:noFill/>
          <a:ln>
            <a:noFill/>
          </a:ln>
        </p:spPr>
      </p:pic>
      <p:pic>
        <p:nvPicPr>
          <p:cNvPr id="131" name="Shape 131"/>
          <p:cNvPicPr preferRelativeResize="0"/>
          <p:nvPr/>
        </p:nvPicPr>
        <p:blipFill>
          <a:blip r:embed="rId7">
            <a:alphaModFix/>
          </a:blip>
          <a:stretch>
            <a:fillRect/>
          </a:stretch>
        </p:blipFill>
        <p:spPr>
          <a:xfrm>
            <a:off x="3447025" y="2704725"/>
            <a:ext cx="1625850" cy="2438775"/>
          </a:xfrm>
          <a:prstGeom prst="rect">
            <a:avLst/>
          </a:prstGeom>
          <a:noFill/>
          <a:ln>
            <a:noFill/>
          </a:ln>
        </p:spPr>
      </p:pic>
      <p:pic>
        <p:nvPicPr>
          <p:cNvPr id="132" name="Shape 132"/>
          <p:cNvPicPr preferRelativeResize="0"/>
          <p:nvPr/>
        </p:nvPicPr>
        <p:blipFill>
          <a:blip r:embed="rId8">
            <a:alphaModFix/>
          </a:blip>
          <a:stretch>
            <a:fillRect/>
          </a:stretch>
        </p:blipFill>
        <p:spPr>
          <a:xfrm>
            <a:off x="5896513" y="3218875"/>
            <a:ext cx="2771775" cy="1647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0"/>
                                        </p:tgtEl>
                                      </p:cBhvr>
                                    </p:animEffect>
                                    <p:set>
                                      <p:cBhvr>
                                        <p:cTn dur="1" fill="hold">
                                          <p:stCondLst>
                                            <p:cond delay="1000"/>
                                          </p:stCondLst>
                                        </p:cTn>
                                        <p:tgtEl>
                                          <p:spTgt spid="1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31"/>
                                        </p:tgtEl>
                                      </p:cBhvr>
                                    </p:animEffect>
                                    <p:set>
                                      <p:cBhvr>
                                        <p:cTn dur="1" fill="hold">
                                          <p:stCondLst>
                                            <p:cond delay="1000"/>
                                          </p:stCondLst>
                                        </p:cTn>
                                        <p:tgtEl>
                                          <p:spTgt spid="1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32"/>
                                        </p:tgtEl>
                                      </p:cBhvr>
                                    </p:animEffect>
                                    <p:set>
                                      <p:cBhvr>
                                        <p:cTn dur="1" fill="hold">
                                          <p:stCondLst>
                                            <p:cond delay="1000"/>
                                          </p:stCondLst>
                                        </p:cTn>
                                        <p:tgtEl>
                                          <p:spTgt spid="13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PaCE-ing ourselves</a:t>
            </a:r>
            <a:endParaRPr/>
          </a:p>
        </p:txBody>
      </p:sp>
      <p:sp>
        <p:nvSpPr>
          <p:cNvPr id="138" name="Shape 1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Our use of the document</a:t>
            </a:r>
            <a:endParaRPr sz="1400"/>
          </a:p>
        </p:txBody>
      </p:sp>
      <p:pic>
        <p:nvPicPr>
          <p:cNvPr id="139" name="Shape 139"/>
          <p:cNvPicPr preferRelativeResize="0"/>
          <p:nvPr/>
        </p:nvPicPr>
        <p:blipFill>
          <a:blip r:embed="rId3">
            <a:alphaModFix/>
          </a:blip>
          <a:stretch>
            <a:fillRect/>
          </a:stretch>
        </p:blipFill>
        <p:spPr>
          <a:xfrm>
            <a:off x="93913" y="1576750"/>
            <a:ext cx="2619375" cy="1743075"/>
          </a:xfrm>
          <a:prstGeom prst="rect">
            <a:avLst/>
          </a:prstGeom>
          <a:noFill/>
          <a:ln>
            <a:noFill/>
          </a:ln>
        </p:spPr>
      </p:pic>
      <p:pic>
        <p:nvPicPr>
          <p:cNvPr id="140" name="Shape 140"/>
          <p:cNvPicPr preferRelativeResize="0"/>
          <p:nvPr/>
        </p:nvPicPr>
        <p:blipFill>
          <a:blip r:embed="rId4">
            <a:alphaModFix/>
          </a:blip>
          <a:stretch>
            <a:fillRect/>
          </a:stretch>
        </p:blipFill>
        <p:spPr>
          <a:xfrm>
            <a:off x="3244038" y="2669863"/>
            <a:ext cx="2466975" cy="1857375"/>
          </a:xfrm>
          <a:prstGeom prst="rect">
            <a:avLst/>
          </a:prstGeom>
          <a:noFill/>
          <a:ln>
            <a:noFill/>
          </a:ln>
        </p:spPr>
      </p:pic>
      <p:pic>
        <p:nvPicPr>
          <p:cNvPr id="141" name="Shape 141"/>
          <p:cNvPicPr preferRelativeResize="0"/>
          <p:nvPr/>
        </p:nvPicPr>
        <p:blipFill>
          <a:blip r:embed="rId5">
            <a:alphaModFix/>
          </a:blip>
          <a:stretch>
            <a:fillRect/>
          </a:stretch>
        </p:blipFill>
        <p:spPr>
          <a:xfrm>
            <a:off x="6145363" y="676275"/>
            <a:ext cx="2828925" cy="1619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PaCE-ing ourselves</a:t>
            </a:r>
            <a:endParaRPr/>
          </a:p>
        </p:txBody>
      </p:sp>
      <p:sp>
        <p:nvSpPr>
          <p:cNvPr id="147" name="Shape 1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1400"/>
              <a:t>Our use of the document</a:t>
            </a:r>
            <a:endParaRPr sz="1400"/>
          </a:p>
        </p:txBody>
      </p:sp>
      <p:pic>
        <p:nvPicPr>
          <p:cNvPr id="148" name="Shape 148"/>
          <p:cNvPicPr preferRelativeResize="0"/>
          <p:nvPr/>
        </p:nvPicPr>
        <p:blipFill>
          <a:blip r:embed="rId3">
            <a:alphaModFix/>
          </a:blip>
          <a:stretch>
            <a:fillRect/>
          </a:stretch>
        </p:blipFill>
        <p:spPr>
          <a:xfrm>
            <a:off x="1367132" y="1461275"/>
            <a:ext cx="3261900" cy="3261900"/>
          </a:xfrm>
          <a:prstGeom prst="rect">
            <a:avLst/>
          </a:prstGeom>
          <a:noFill/>
          <a:ln>
            <a:noFill/>
          </a:ln>
        </p:spPr>
      </p:pic>
      <p:pic>
        <p:nvPicPr>
          <p:cNvPr id="149" name="Shape 149"/>
          <p:cNvPicPr preferRelativeResize="0"/>
          <p:nvPr/>
        </p:nvPicPr>
        <p:blipFill>
          <a:blip r:embed="rId4">
            <a:alphaModFix/>
          </a:blip>
          <a:stretch>
            <a:fillRect/>
          </a:stretch>
        </p:blipFill>
        <p:spPr>
          <a:xfrm>
            <a:off x="5641450" y="716275"/>
            <a:ext cx="3051050" cy="3343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PaCE-ing ourselves</a:t>
            </a:r>
            <a:endParaRPr/>
          </a:p>
        </p:txBody>
      </p:sp>
      <p:pic>
        <p:nvPicPr>
          <p:cNvPr id="155" name="Shape 155">
            <a:hlinkClick r:id="rId3"/>
          </p:cNvPr>
          <p:cNvPicPr preferRelativeResize="0"/>
          <p:nvPr/>
        </p:nvPicPr>
        <p:blipFill>
          <a:blip r:embed="rId4">
            <a:alphaModFix/>
          </a:blip>
          <a:stretch>
            <a:fillRect/>
          </a:stretch>
        </p:blipFill>
        <p:spPr>
          <a:xfrm>
            <a:off x="1790025" y="3544663"/>
            <a:ext cx="3543300" cy="1285875"/>
          </a:xfrm>
          <a:prstGeom prst="rect">
            <a:avLst/>
          </a:prstGeom>
          <a:noFill/>
          <a:ln>
            <a:noFill/>
          </a:ln>
        </p:spPr>
      </p:pic>
      <p:pic>
        <p:nvPicPr>
          <p:cNvPr descr="2017-01-31 11.32.53.jpg" id="156" name="Shape 156"/>
          <p:cNvPicPr preferRelativeResize="0"/>
          <p:nvPr/>
        </p:nvPicPr>
        <p:blipFill rotWithShape="1">
          <a:blip r:embed="rId5">
            <a:alphaModFix/>
          </a:blip>
          <a:srcRect b="5179" l="0" r="2827" t="5669"/>
          <a:stretch/>
        </p:blipFill>
        <p:spPr>
          <a:xfrm>
            <a:off x="5642175" y="1017725"/>
            <a:ext cx="3150748" cy="3662872"/>
          </a:xfrm>
          <a:prstGeom prst="rect">
            <a:avLst/>
          </a:prstGeom>
          <a:noFill/>
          <a:ln>
            <a:noFill/>
          </a:ln>
        </p:spPr>
      </p:pic>
      <p:pic>
        <p:nvPicPr>
          <p:cNvPr id="157" name="Shape 157"/>
          <p:cNvPicPr preferRelativeResize="0"/>
          <p:nvPr/>
        </p:nvPicPr>
        <p:blipFill>
          <a:blip r:embed="rId6">
            <a:alphaModFix/>
          </a:blip>
          <a:stretch>
            <a:fillRect/>
          </a:stretch>
        </p:blipFill>
        <p:spPr>
          <a:xfrm>
            <a:off x="517527" y="1213175"/>
            <a:ext cx="2851750" cy="2136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District Wide </a:t>
            </a:r>
            <a:r>
              <a:rPr lang="en"/>
              <a:t>PaCE-ing</a:t>
            </a:r>
            <a:endParaRPr/>
          </a:p>
        </p:txBody>
      </p:sp>
      <p:pic>
        <p:nvPicPr>
          <p:cNvPr id="163" name="Shape 163"/>
          <p:cNvPicPr preferRelativeResize="0"/>
          <p:nvPr/>
        </p:nvPicPr>
        <p:blipFill>
          <a:blip r:embed="rId3">
            <a:alphaModFix/>
          </a:blip>
          <a:stretch>
            <a:fillRect/>
          </a:stretch>
        </p:blipFill>
        <p:spPr>
          <a:xfrm>
            <a:off x="3039050" y="2044850"/>
            <a:ext cx="2628900" cy="1733550"/>
          </a:xfrm>
          <a:prstGeom prst="rect">
            <a:avLst/>
          </a:prstGeom>
          <a:noFill/>
          <a:ln>
            <a:noFill/>
          </a:ln>
        </p:spPr>
      </p:pic>
      <p:pic>
        <p:nvPicPr>
          <p:cNvPr id="164" name="Shape 164"/>
          <p:cNvPicPr preferRelativeResize="0"/>
          <p:nvPr/>
        </p:nvPicPr>
        <p:blipFill>
          <a:blip r:embed="rId4">
            <a:alphaModFix/>
          </a:blip>
          <a:stretch>
            <a:fillRect/>
          </a:stretch>
        </p:blipFill>
        <p:spPr>
          <a:xfrm>
            <a:off x="414825" y="1170125"/>
            <a:ext cx="2322030" cy="1935025"/>
          </a:xfrm>
          <a:prstGeom prst="rect">
            <a:avLst/>
          </a:prstGeom>
          <a:noFill/>
          <a:ln>
            <a:noFill/>
          </a:ln>
        </p:spPr>
      </p:pic>
      <p:pic>
        <p:nvPicPr>
          <p:cNvPr id="165" name="Shape 165"/>
          <p:cNvPicPr preferRelativeResize="0"/>
          <p:nvPr/>
        </p:nvPicPr>
        <p:blipFill>
          <a:blip r:embed="rId5">
            <a:alphaModFix/>
          </a:blip>
          <a:stretch>
            <a:fillRect/>
          </a:stretch>
        </p:blipFill>
        <p:spPr>
          <a:xfrm>
            <a:off x="6258125" y="3309750"/>
            <a:ext cx="2362200" cy="1171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District Wide PaCE-ing</a:t>
            </a:r>
            <a:endParaRPr/>
          </a:p>
        </p:txBody>
      </p:sp>
      <p:pic>
        <p:nvPicPr>
          <p:cNvPr id="171" name="Shape 171">
            <a:hlinkClick r:id="rId3"/>
          </p:cNvPr>
          <p:cNvPicPr preferRelativeResize="0"/>
          <p:nvPr/>
        </p:nvPicPr>
        <p:blipFill>
          <a:blip r:embed="rId4">
            <a:alphaModFix/>
          </a:blip>
          <a:stretch>
            <a:fillRect/>
          </a:stretch>
        </p:blipFill>
        <p:spPr>
          <a:xfrm>
            <a:off x="5927363" y="279925"/>
            <a:ext cx="2581275" cy="1771650"/>
          </a:xfrm>
          <a:prstGeom prst="rect">
            <a:avLst/>
          </a:prstGeom>
          <a:noFill/>
          <a:ln>
            <a:noFill/>
          </a:ln>
        </p:spPr>
      </p:pic>
      <p:pic>
        <p:nvPicPr>
          <p:cNvPr id="172" name="Shape 172"/>
          <p:cNvPicPr preferRelativeResize="0"/>
          <p:nvPr/>
        </p:nvPicPr>
        <p:blipFill>
          <a:blip r:embed="rId5">
            <a:alphaModFix/>
          </a:blip>
          <a:stretch>
            <a:fillRect/>
          </a:stretch>
        </p:blipFill>
        <p:spPr>
          <a:xfrm>
            <a:off x="152400" y="1882550"/>
            <a:ext cx="8839200" cy="26136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District Wide PaCE-ing</a:t>
            </a:r>
            <a:endParaRPr/>
          </a:p>
        </p:txBody>
      </p:sp>
      <p:pic>
        <p:nvPicPr>
          <p:cNvPr id="178" name="Shape 178">
            <a:hlinkClick r:id="rId3"/>
          </p:cNvPr>
          <p:cNvPicPr preferRelativeResize="0"/>
          <p:nvPr/>
        </p:nvPicPr>
        <p:blipFill>
          <a:blip r:embed="rId4">
            <a:alphaModFix/>
          </a:blip>
          <a:stretch>
            <a:fillRect/>
          </a:stretch>
        </p:blipFill>
        <p:spPr>
          <a:xfrm>
            <a:off x="834725" y="1241938"/>
            <a:ext cx="1905000" cy="1428750"/>
          </a:xfrm>
          <a:prstGeom prst="rect">
            <a:avLst/>
          </a:prstGeom>
          <a:noFill/>
          <a:ln>
            <a:noFill/>
          </a:ln>
        </p:spPr>
      </p:pic>
      <p:pic>
        <p:nvPicPr>
          <p:cNvPr id="179" name="Shape 179"/>
          <p:cNvPicPr preferRelativeResize="0"/>
          <p:nvPr/>
        </p:nvPicPr>
        <p:blipFill>
          <a:blip r:embed="rId5">
            <a:alphaModFix/>
          </a:blip>
          <a:stretch>
            <a:fillRect/>
          </a:stretch>
        </p:blipFill>
        <p:spPr>
          <a:xfrm>
            <a:off x="5271400" y="1367800"/>
            <a:ext cx="3238500" cy="1409700"/>
          </a:xfrm>
          <a:prstGeom prst="rect">
            <a:avLst/>
          </a:prstGeom>
          <a:noFill/>
          <a:ln>
            <a:noFill/>
          </a:ln>
        </p:spPr>
      </p:pic>
      <p:pic>
        <p:nvPicPr>
          <p:cNvPr id="180" name="Shape 180">
            <a:hlinkClick r:id="rId6"/>
          </p:cNvPr>
          <p:cNvPicPr preferRelativeResize="0"/>
          <p:nvPr/>
        </p:nvPicPr>
        <p:blipFill>
          <a:blip r:embed="rId7">
            <a:alphaModFix/>
          </a:blip>
          <a:stretch>
            <a:fillRect/>
          </a:stretch>
        </p:blipFill>
        <p:spPr>
          <a:xfrm>
            <a:off x="3200400" y="2886150"/>
            <a:ext cx="2743200" cy="1666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2016 Results </a:t>
            </a:r>
            <a:endParaRPr/>
          </a:p>
        </p:txBody>
      </p:sp>
      <p:sp>
        <p:nvSpPr>
          <p:cNvPr id="186" name="Shape 18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89% have goals related to their future career ambitions</a:t>
            </a:r>
            <a:endParaRPr/>
          </a:p>
          <a:p>
            <a:pPr indent="0" lvl="0" marL="0" rtl="0">
              <a:spcBef>
                <a:spcPts val="1600"/>
              </a:spcBef>
              <a:spcAft>
                <a:spcPts val="0"/>
              </a:spcAft>
              <a:buNone/>
            </a:pPr>
            <a:r>
              <a:t/>
            </a:r>
            <a:endParaRPr/>
          </a:p>
          <a:p>
            <a:pPr indent="-342900" lvl="0" marL="457200" rtl="0">
              <a:spcBef>
                <a:spcPts val="0"/>
              </a:spcBef>
              <a:spcAft>
                <a:spcPts val="0"/>
              </a:spcAft>
              <a:buSzPts val="1800"/>
              <a:buChar char="-"/>
            </a:pPr>
            <a:r>
              <a:rPr lang="en"/>
              <a:t>97% have goals for next year</a:t>
            </a:r>
            <a:endParaRPr/>
          </a:p>
          <a:p>
            <a:pPr indent="0" lvl="0" marL="0" rtl="0">
              <a:spcBef>
                <a:spcPts val="1600"/>
              </a:spcBef>
              <a:spcAft>
                <a:spcPts val="0"/>
              </a:spcAft>
              <a:buNone/>
            </a:pPr>
            <a:r>
              <a:t/>
            </a:r>
            <a:endParaRPr/>
          </a:p>
          <a:p>
            <a:pPr indent="-342900" lvl="0" marL="457200" rtl="0">
              <a:spcBef>
                <a:spcPts val="0"/>
              </a:spcBef>
              <a:spcAft>
                <a:spcPts val="0"/>
              </a:spcAft>
              <a:buSzPts val="1800"/>
              <a:buChar char="-"/>
            </a:pPr>
            <a:r>
              <a:rPr lang="en"/>
              <a:t>89% revealed they adapt to challenges in order to succeed</a:t>
            </a:r>
            <a:endParaRPr/>
          </a:p>
          <a:p>
            <a:pPr indent="0" lvl="0" marL="0" rtl="0">
              <a:spcBef>
                <a:spcPts val="1600"/>
              </a:spcBef>
              <a:spcAft>
                <a:spcPts val="0"/>
              </a:spcAft>
              <a:buNone/>
            </a:pPr>
            <a:r>
              <a:t/>
            </a:r>
            <a:endParaRPr/>
          </a:p>
          <a:p>
            <a:pPr indent="-342900" lvl="0" marL="457200">
              <a:spcBef>
                <a:spcPts val="0"/>
              </a:spcBef>
              <a:spcAft>
                <a:spcPts val="0"/>
              </a:spcAft>
              <a:buSzPts val="1800"/>
              <a:buChar char="-"/>
            </a:pPr>
            <a:r>
              <a:rPr lang="en"/>
              <a:t>92% ar ready for the next step in their educational career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Class of 2018</a:t>
            </a:r>
            <a:endParaRPr/>
          </a:p>
        </p:txBody>
      </p:sp>
      <p:sp>
        <p:nvSpPr>
          <p:cNvPr id="192" name="Shape 19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97% have a personal goal for the future</a:t>
            </a:r>
            <a:endParaRPr/>
          </a:p>
          <a:p>
            <a:pPr indent="0" lvl="0" marL="0" rtl="0">
              <a:spcBef>
                <a:spcPts val="1600"/>
              </a:spcBef>
              <a:spcAft>
                <a:spcPts val="0"/>
              </a:spcAft>
              <a:buNone/>
            </a:pPr>
            <a:r>
              <a:t/>
            </a:r>
            <a:endParaRPr/>
          </a:p>
          <a:p>
            <a:pPr indent="-342900" lvl="0" marL="457200">
              <a:spcBef>
                <a:spcPts val="1600"/>
              </a:spcBef>
              <a:spcAft>
                <a:spcPts val="0"/>
              </a:spcAft>
              <a:buSzPts val="1800"/>
              <a:buChar char="-"/>
            </a:pPr>
            <a:r>
              <a:rPr lang="en"/>
              <a:t>98% know the options to attain their goal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Hinckley-Big Rock CUSD #429</a:t>
            </a:r>
            <a:endParaRPr/>
          </a:p>
        </p:txBody>
      </p:sp>
      <p:sp>
        <p:nvSpPr>
          <p:cNvPr id="198" name="Shape 19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u="sng">
                <a:solidFill>
                  <a:schemeClr val="hlink"/>
                </a:solidFill>
                <a:hlinkClick r:id="rId3"/>
              </a:rPr>
              <a:t>HBR Career Readiness Plan</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pic>
        <p:nvPicPr>
          <p:cNvPr id="199" name="Shape 199"/>
          <p:cNvPicPr preferRelativeResize="0"/>
          <p:nvPr/>
        </p:nvPicPr>
        <p:blipFill>
          <a:blip r:embed="rId4">
            <a:alphaModFix/>
          </a:blip>
          <a:stretch>
            <a:fillRect/>
          </a:stretch>
        </p:blipFill>
        <p:spPr>
          <a:xfrm>
            <a:off x="2298038" y="1837382"/>
            <a:ext cx="4547925" cy="2452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2" name="Shape 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descr="http://Beavers-Lodge.com Post It Notes Commercial Squirrels plan to raid bird feeder" id="63" name="Shape 63" title="Post It Notes Commercial Squirrels plan to raid bird feeder">
            <a:hlinkClick r:id="rId3"/>
          </p:cNvPr>
          <p:cNvSpPr/>
          <p:nvPr/>
        </p:nvSpPr>
        <p:spPr>
          <a:xfrm>
            <a:off x="2286000" y="857250"/>
            <a:ext cx="4572000" cy="3429000"/>
          </a:xfrm>
          <a:prstGeom prst="rect">
            <a:avLst/>
          </a:prstGeom>
          <a:blipFill>
            <a:blip r:embed="rId4">
              <a:alphaModFix/>
            </a:blip>
            <a:stretch>
              <a:fillRect/>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Contact Information</a:t>
            </a:r>
            <a:endParaRPr/>
          </a:p>
        </p:txBody>
      </p:sp>
      <p:sp>
        <p:nvSpPr>
          <p:cNvPr id="205" name="Shape 20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Dr. Travis McGuire</a:t>
            </a:r>
            <a:endParaRPr/>
          </a:p>
          <a:p>
            <a:pPr indent="0" lvl="0" marL="0">
              <a:spcBef>
                <a:spcPts val="1600"/>
              </a:spcBef>
              <a:spcAft>
                <a:spcPts val="0"/>
              </a:spcAft>
              <a:buNone/>
            </a:pPr>
            <a:r>
              <a:rPr lang="en"/>
              <a:t>(815) 286-7578</a:t>
            </a:r>
            <a:endParaRPr/>
          </a:p>
          <a:p>
            <a:pPr indent="0" lvl="0" marL="0">
              <a:spcBef>
                <a:spcPts val="1600"/>
              </a:spcBef>
              <a:spcAft>
                <a:spcPts val="0"/>
              </a:spcAft>
              <a:buNone/>
            </a:pPr>
            <a:r>
              <a:rPr lang="en"/>
              <a:t>tmcguire@hbr429.org</a:t>
            </a:r>
            <a:endParaRPr/>
          </a:p>
          <a:p>
            <a:pPr indent="0" lvl="0" marL="0">
              <a:spcBef>
                <a:spcPts val="1600"/>
              </a:spcBef>
              <a:spcAft>
                <a:spcPts val="0"/>
              </a:spcAft>
              <a:buNone/>
            </a:pPr>
            <a:r>
              <a:rPr lang="en"/>
              <a:t>@HBR429Sup</a:t>
            </a:r>
            <a:endParaRPr/>
          </a:p>
          <a:p>
            <a:pPr indent="0" lvl="0" marL="0">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9" name="Shape 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rPr lang="en"/>
              <a:t>“Do something. If it works, do more of it. If it doesn't, do something else.”</a:t>
            </a:r>
            <a:endParaRPr/>
          </a:p>
          <a:p>
            <a:pPr indent="0" lvl="0" marL="0">
              <a:spcBef>
                <a:spcPts val="1600"/>
              </a:spcBef>
              <a:spcAft>
                <a:spcPts val="0"/>
              </a:spcAft>
              <a:buNone/>
            </a:pPr>
            <a:r>
              <a:t/>
            </a:r>
            <a:endParaRPr/>
          </a:p>
          <a:p>
            <a:pPr indent="0" lvl="0" marL="0">
              <a:spcBef>
                <a:spcPts val="1600"/>
              </a:spcBef>
              <a:spcAft>
                <a:spcPts val="0"/>
              </a:spcAft>
              <a:buNone/>
            </a:pPr>
            <a:r>
              <a:rPr lang="en"/>
              <a:t>“</a:t>
            </a:r>
            <a:r>
              <a:rPr lang="en"/>
              <a:t>One thing is sure. We have to do something. We have to do the best we know how at the moment... If it doesn't turn out right, we can modify it as we go along.”</a:t>
            </a:r>
            <a:endParaRPr/>
          </a:p>
          <a:p>
            <a:pPr indent="0" lvl="0" marL="0">
              <a:spcBef>
                <a:spcPts val="1600"/>
              </a:spcBef>
              <a:spcAft>
                <a:spcPts val="1600"/>
              </a:spcAft>
              <a:buNone/>
            </a:pPr>
            <a:r>
              <a:t/>
            </a:r>
            <a:endParaRPr/>
          </a:p>
        </p:txBody>
      </p:sp>
      <p:pic>
        <p:nvPicPr>
          <p:cNvPr id="70" name="Shape 70"/>
          <p:cNvPicPr preferRelativeResize="0"/>
          <p:nvPr/>
        </p:nvPicPr>
        <p:blipFill>
          <a:blip r:embed="rId3">
            <a:alphaModFix/>
          </a:blip>
          <a:stretch>
            <a:fillRect/>
          </a:stretch>
        </p:blipFill>
        <p:spPr>
          <a:xfrm>
            <a:off x="3619500" y="200825"/>
            <a:ext cx="1905000" cy="1885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0" st="0"/>
                                            </p:txEl>
                                          </p:spTgt>
                                        </p:tgtEl>
                                        <p:attrNameLst>
                                          <p:attrName>style.visibility</p:attrName>
                                        </p:attrNameLst>
                                      </p:cBhvr>
                                      <p:to>
                                        <p:strVal val="visible"/>
                                      </p:to>
                                    </p:set>
                                    <p:animEffect filter="fade" transition="in">
                                      <p:cBhvr>
                                        <p:cTn dur="1000"/>
                                        <p:tgtEl>
                                          <p:spTgt spid="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1" st="1"/>
                                            </p:txEl>
                                          </p:spTgt>
                                        </p:tgtEl>
                                        <p:attrNameLst>
                                          <p:attrName>style.visibility</p:attrName>
                                        </p:attrNameLst>
                                      </p:cBhvr>
                                      <p:to>
                                        <p:strVal val="visible"/>
                                      </p:to>
                                    </p:set>
                                    <p:animEffect filter="fade" transition="in">
                                      <p:cBhvr>
                                        <p:cTn dur="1000"/>
                                        <p:tgtEl>
                                          <p:spTgt spid="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2" st="2"/>
                                            </p:txEl>
                                          </p:spTgt>
                                        </p:tgtEl>
                                        <p:attrNameLst>
                                          <p:attrName>style.visibility</p:attrName>
                                        </p:attrNameLst>
                                      </p:cBhvr>
                                      <p:to>
                                        <p:strVal val="visible"/>
                                      </p:to>
                                    </p:set>
                                    <p:animEffect filter="fade" transition="in">
                                      <p:cBhvr>
                                        <p:cTn dur="1000"/>
                                        <p:tgtEl>
                                          <p:spTgt spid="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3" st="3"/>
                                            </p:txEl>
                                          </p:spTgt>
                                        </p:tgtEl>
                                        <p:attrNameLst>
                                          <p:attrName>style.visibility</p:attrName>
                                        </p:attrNameLst>
                                      </p:cBhvr>
                                      <p:to>
                                        <p:strVal val="visible"/>
                                      </p:to>
                                    </p:set>
                                    <p:animEffect filter="fade" transition="in">
                                      <p:cBhvr>
                                        <p:cTn dur="1000"/>
                                        <p:tgtEl>
                                          <p:spTgt spid="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4" st="4"/>
                                            </p:txEl>
                                          </p:spTgt>
                                        </p:tgtEl>
                                        <p:attrNameLst>
                                          <p:attrName>style.visibility</p:attrName>
                                        </p:attrNameLst>
                                      </p:cBhvr>
                                      <p:to>
                                        <p:strVal val="visible"/>
                                      </p:to>
                                    </p:set>
                                    <p:animEffect filter="fade" transition="in">
                                      <p:cBhvr>
                                        <p:cTn dur="1000"/>
                                        <p:tgtEl>
                                          <p:spTgt spid="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5" st="5"/>
                                            </p:txEl>
                                          </p:spTgt>
                                        </p:tgtEl>
                                        <p:attrNameLst>
                                          <p:attrName>style.visibility</p:attrName>
                                        </p:attrNameLst>
                                      </p:cBhvr>
                                      <p:to>
                                        <p:strVal val="visible"/>
                                      </p:to>
                                    </p:set>
                                    <p:animEffect filter="fade" transition="in">
                                      <p:cBhvr>
                                        <p:cTn dur="1000"/>
                                        <p:tgtEl>
                                          <p:spTgt spid="6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2435175" y="1375125"/>
            <a:ext cx="4273650" cy="2393250"/>
          </a:xfrm>
          <a:prstGeom prst="rect">
            <a:avLst/>
          </a:prstGeom>
          <a:noFill/>
          <a:ln>
            <a:noFill/>
          </a:ln>
        </p:spPr>
      </p:pic>
      <p:sp>
        <p:nvSpPr>
          <p:cNvPr id="76" name="Shape 76"/>
          <p:cNvSpPr txBox="1"/>
          <p:nvPr/>
        </p:nvSpPr>
        <p:spPr>
          <a:xfrm>
            <a:off x="3080550" y="3822625"/>
            <a:ext cx="2982900" cy="51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4"/>
              </a:rPr>
              <a:t>https://www.hbr429.org/domain/624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Career Readiness</a:t>
            </a:r>
            <a:endParaRPr/>
          </a:p>
        </p:txBody>
      </p:sp>
      <p:sp>
        <p:nvSpPr>
          <p:cNvPr id="82" name="Shape 82"/>
          <p:cNvSpPr txBox="1"/>
          <p:nvPr>
            <p:ph idx="1" type="body"/>
          </p:nvPr>
        </p:nvSpPr>
        <p:spPr>
          <a:xfrm>
            <a:off x="3937500" y="1876100"/>
            <a:ext cx="2257500" cy="3813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100">
                <a:solidFill>
                  <a:schemeClr val="dk1"/>
                </a:solidFill>
                <a:latin typeface="Calibri"/>
                <a:ea typeface="Calibri"/>
                <a:cs typeface="Calibri"/>
                <a:sym typeface="Calibri"/>
              </a:rPr>
              <a:t>Career ready graduates have the </a:t>
            </a:r>
            <a:endParaRPr/>
          </a:p>
        </p:txBody>
      </p:sp>
      <p:pic>
        <p:nvPicPr>
          <p:cNvPr id="83" name="Shape 83"/>
          <p:cNvPicPr preferRelativeResize="0"/>
          <p:nvPr/>
        </p:nvPicPr>
        <p:blipFill>
          <a:blip r:embed="rId3">
            <a:alphaModFix/>
          </a:blip>
          <a:stretch>
            <a:fillRect/>
          </a:stretch>
        </p:blipFill>
        <p:spPr>
          <a:xfrm>
            <a:off x="156400" y="1017713"/>
            <a:ext cx="2952750" cy="1552575"/>
          </a:xfrm>
          <a:prstGeom prst="rect">
            <a:avLst/>
          </a:prstGeom>
          <a:noFill/>
          <a:ln>
            <a:noFill/>
          </a:ln>
        </p:spPr>
      </p:pic>
      <p:pic>
        <p:nvPicPr>
          <p:cNvPr id="84" name="Shape 84">
            <a:hlinkClick r:id="rId4"/>
          </p:cNvPr>
          <p:cNvPicPr preferRelativeResize="0"/>
          <p:nvPr/>
        </p:nvPicPr>
        <p:blipFill>
          <a:blip r:embed="rId5">
            <a:alphaModFix/>
          </a:blip>
          <a:stretch>
            <a:fillRect/>
          </a:stretch>
        </p:blipFill>
        <p:spPr>
          <a:xfrm>
            <a:off x="5346825" y="269177"/>
            <a:ext cx="2981325" cy="1720200"/>
          </a:xfrm>
          <a:prstGeom prst="rect">
            <a:avLst/>
          </a:prstGeom>
          <a:noFill/>
          <a:ln>
            <a:noFill/>
          </a:ln>
        </p:spPr>
      </p:pic>
      <p:pic>
        <p:nvPicPr>
          <p:cNvPr id="85" name="Shape 85"/>
          <p:cNvPicPr preferRelativeResize="0"/>
          <p:nvPr/>
        </p:nvPicPr>
        <p:blipFill>
          <a:blip r:embed="rId6">
            <a:alphaModFix/>
          </a:blip>
          <a:stretch>
            <a:fillRect/>
          </a:stretch>
        </p:blipFill>
        <p:spPr>
          <a:xfrm>
            <a:off x="156388" y="3118875"/>
            <a:ext cx="2466975" cy="1847850"/>
          </a:xfrm>
          <a:prstGeom prst="rect">
            <a:avLst/>
          </a:prstGeom>
          <a:noFill/>
          <a:ln>
            <a:noFill/>
          </a:ln>
        </p:spPr>
      </p:pic>
      <p:pic>
        <p:nvPicPr>
          <p:cNvPr id="86" name="Shape 86"/>
          <p:cNvPicPr preferRelativeResize="0"/>
          <p:nvPr/>
        </p:nvPicPr>
        <p:blipFill>
          <a:blip r:embed="rId7">
            <a:alphaModFix/>
          </a:blip>
          <a:stretch>
            <a:fillRect/>
          </a:stretch>
        </p:blipFill>
        <p:spPr>
          <a:xfrm>
            <a:off x="3447025" y="2704725"/>
            <a:ext cx="1625850" cy="2438775"/>
          </a:xfrm>
          <a:prstGeom prst="rect">
            <a:avLst/>
          </a:prstGeom>
          <a:noFill/>
          <a:ln>
            <a:noFill/>
          </a:ln>
        </p:spPr>
      </p:pic>
      <p:pic>
        <p:nvPicPr>
          <p:cNvPr id="87" name="Shape 87"/>
          <p:cNvPicPr preferRelativeResize="0"/>
          <p:nvPr/>
        </p:nvPicPr>
        <p:blipFill>
          <a:blip r:embed="rId8">
            <a:alphaModFix/>
          </a:blip>
          <a:stretch>
            <a:fillRect/>
          </a:stretch>
        </p:blipFill>
        <p:spPr>
          <a:xfrm>
            <a:off x="5896513" y="3218875"/>
            <a:ext cx="2771775" cy="1647825"/>
          </a:xfrm>
          <a:prstGeom prst="rect">
            <a:avLst/>
          </a:prstGeom>
          <a:noFill/>
          <a:ln>
            <a:noFill/>
          </a:ln>
        </p:spPr>
      </p:pic>
      <p:sp>
        <p:nvSpPr>
          <p:cNvPr id="88" name="Shape 88"/>
          <p:cNvSpPr txBox="1"/>
          <p:nvPr/>
        </p:nvSpPr>
        <p:spPr>
          <a:xfrm>
            <a:off x="3943800" y="2156400"/>
            <a:ext cx="3226200" cy="381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1100">
                <a:solidFill>
                  <a:schemeClr val="dk1"/>
                </a:solidFill>
                <a:highlight>
                  <a:srgbClr val="FFFF00"/>
                </a:highlight>
                <a:latin typeface="Calibri"/>
                <a:ea typeface="Calibri"/>
                <a:cs typeface="Calibri"/>
                <a:sym typeface="Calibri"/>
              </a:rPr>
              <a:t>skills and motivation to pursue a self-directed goal</a:t>
            </a:r>
            <a:r>
              <a:rPr lang="en" sz="1100">
                <a:solidFill>
                  <a:schemeClr val="dk1"/>
                </a:solidFill>
                <a:latin typeface="Calibri"/>
                <a:ea typeface="Calibri"/>
                <a:cs typeface="Calibri"/>
                <a:sym typeface="Calibri"/>
              </a:rPr>
              <a:t>,</a:t>
            </a:r>
            <a:endParaRPr/>
          </a:p>
        </p:txBody>
      </p:sp>
      <p:sp>
        <p:nvSpPr>
          <p:cNvPr id="89" name="Shape 89"/>
          <p:cNvSpPr txBox="1"/>
          <p:nvPr/>
        </p:nvSpPr>
        <p:spPr>
          <a:xfrm>
            <a:off x="3970650" y="2389525"/>
            <a:ext cx="3514800" cy="4329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1100">
                <a:solidFill>
                  <a:schemeClr val="dk1"/>
                </a:solidFill>
                <a:highlight>
                  <a:srgbClr val="00FF00"/>
                </a:highlight>
                <a:latin typeface="Calibri"/>
                <a:ea typeface="Calibri"/>
                <a:cs typeface="Calibri"/>
                <a:sym typeface="Calibri"/>
              </a:rPr>
              <a:t>adapt to challenges along the way</a:t>
            </a:r>
            <a:r>
              <a:rPr lang="en" sz="1100">
                <a:solidFill>
                  <a:schemeClr val="dk1"/>
                </a:solidFill>
                <a:latin typeface="Calibri"/>
                <a:ea typeface="Calibri"/>
                <a:cs typeface="Calibri"/>
                <a:sym typeface="Calibri"/>
              </a:rPr>
              <a:t>, </a:t>
            </a:r>
            <a:endParaRPr/>
          </a:p>
        </p:txBody>
      </p:sp>
      <p:sp>
        <p:nvSpPr>
          <p:cNvPr id="90" name="Shape 90"/>
          <p:cNvSpPr txBox="1"/>
          <p:nvPr/>
        </p:nvSpPr>
        <p:spPr>
          <a:xfrm>
            <a:off x="4014175" y="2665625"/>
            <a:ext cx="3685500" cy="381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and </a:t>
            </a:r>
            <a:r>
              <a:rPr lang="en" sz="1100">
                <a:solidFill>
                  <a:schemeClr val="dk1"/>
                </a:solidFill>
                <a:highlight>
                  <a:srgbClr val="00FFFF"/>
                </a:highlight>
                <a:latin typeface="Calibri"/>
                <a:ea typeface="Calibri"/>
                <a:cs typeface="Calibri"/>
                <a:sym typeface="Calibri"/>
              </a:rPr>
              <a:t>know the options to obtain their post-secondary career</a:t>
            </a:r>
            <a:r>
              <a:rPr lang="en" sz="1100">
                <a:solidFill>
                  <a:schemeClr val="dk1"/>
                </a:solidFill>
                <a:latin typeface="Calibri"/>
                <a:ea typeface="Calibri"/>
                <a:cs typeface="Calibri"/>
                <a:sym typeface="Calibri"/>
              </a:rPr>
              <a:t>.</a:t>
            </a:r>
            <a:endParaRPr sz="1800">
              <a:solidFill>
                <a:schemeClr val="dk2"/>
              </a:solidFill>
            </a:endParaRPr>
          </a:p>
          <a:p>
            <a:pPr indent="0" lvl="0" marL="0">
              <a:spcBef>
                <a:spcPts val="16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Hinckley-Big Rock CUSD #429</a:t>
            </a:r>
            <a:endParaRPr/>
          </a:p>
        </p:txBody>
      </p:sp>
      <p:sp>
        <p:nvSpPr>
          <p:cNvPr id="96" name="Shape 9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Community Engagement</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pic>
        <p:nvPicPr>
          <p:cNvPr id="97" name="Shape 97"/>
          <p:cNvPicPr preferRelativeResize="0"/>
          <p:nvPr/>
        </p:nvPicPr>
        <p:blipFill>
          <a:blip r:embed="rId3">
            <a:alphaModFix/>
          </a:blip>
          <a:stretch>
            <a:fillRect/>
          </a:stretch>
        </p:blipFill>
        <p:spPr>
          <a:xfrm>
            <a:off x="1113325" y="1908175"/>
            <a:ext cx="1905000" cy="1905000"/>
          </a:xfrm>
          <a:prstGeom prst="rect">
            <a:avLst/>
          </a:prstGeom>
          <a:noFill/>
          <a:ln>
            <a:noFill/>
          </a:ln>
        </p:spPr>
      </p:pic>
      <p:pic>
        <p:nvPicPr>
          <p:cNvPr id="98" name="Shape 98"/>
          <p:cNvPicPr preferRelativeResize="0"/>
          <p:nvPr/>
        </p:nvPicPr>
        <p:blipFill>
          <a:blip r:embed="rId4">
            <a:alphaModFix/>
          </a:blip>
          <a:stretch>
            <a:fillRect/>
          </a:stretch>
        </p:blipFill>
        <p:spPr>
          <a:xfrm>
            <a:off x="5119775" y="2057400"/>
            <a:ext cx="2647950" cy="102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Hinckley-Big Rock CUSD #429</a:t>
            </a:r>
            <a:endParaRPr/>
          </a:p>
        </p:txBody>
      </p:sp>
      <p:sp>
        <p:nvSpPr>
          <p:cNvPr id="104" name="Shape 10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Community Engagement</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pic>
        <p:nvPicPr>
          <p:cNvPr id="105" name="Shape 105"/>
          <p:cNvPicPr preferRelativeResize="0"/>
          <p:nvPr/>
        </p:nvPicPr>
        <p:blipFill>
          <a:blip r:embed="rId3">
            <a:alphaModFix/>
          </a:blip>
          <a:stretch>
            <a:fillRect/>
          </a:stretch>
        </p:blipFill>
        <p:spPr>
          <a:xfrm>
            <a:off x="3509813" y="1362788"/>
            <a:ext cx="1895475" cy="981075"/>
          </a:xfrm>
          <a:prstGeom prst="rect">
            <a:avLst/>
          </a:prstGeom>
          <a:noFill/>
          <a:ln>
            <a:noFill/>
          </a:ln>
        </p:spPr>
      </p:pic>
      <p:pic>
        <p:nvPicPr>
          <p:cNvPr id="106" name="Shape 106"/>
          <p:cNvPicPr preferRelativeResize="0"/>
          <p:nvPr/>
        </p:nvPicPr>
        <p:blipFill>
          <a:blip r:embed="rId4">
            <a:alphaModFix/>
          </a:blip>
          <a:stretch>
            <a:fillRect/>
          </a:stretch>
        </p:blipFill>
        <p:spPr>
          <a:xfrm>
            <a:off x="5878600" y="2857125"/>
            <a:ext cx="2857500" cy="1600200"/>
          </a:xfrm>
          <a:prstGeom prst="rect">
            <a:avLst/>
          </a:prstGeom>
          <a:noFill/>
          <a:ln>
            <a:noFill/>
          </a:ln>
        </p:spPr>
      </p:pic>
      <p:pic>
        <p:nvPicPr>
          <p:cNvPr id="107" name="Shape 107"/>
          <p:cNvPicPr preferRelativeResize="0"/>
          <p:nvPr/>
        </p:nvPicPr>
        <p:blipFill>
          <a:blip r:embed="rId5">
            <a:alphaModFix/>
          </a:blip>
          <a:stretch>
            <a:fillRect/>
          </a:stretch>
        </p:blipFill>
        <p:spPr>
          <a:xfrm>
            <a:off x="3567100" y="2818750"/>
            <a:ext cx="2009775" cy="1362075"/>
          </a:xfrm>
          <a:prstGeom prst="rect">
            <a:avLst/>
          </a:prstGeom>
          <a:noFill/>
          <a:ln>
            <a:noFill/>
          </a:ln>
        </p:spPr>
      </p:pic>
      <p:pic>
        <p:nvPicPr>
          <p:cNvPr id="108" name="Shape 108"/>
          <p:cNvPicPr preferRelativeResize="0"/>
          <p:nvPr/>
        </p:nvPicPr>
        <p:blipFill>
          <a:blip r:embed="rId6">
            <a:alphaModFix/>
          </a:blip>
          <a:stretch>
            <a:fillRect/>
          </a:stretch>
        </p:blipFill>
        <p:spPr>
          <a:xfrm>
            <a:off x="435588" y="2671388"/>
            <a:ext cx="2314575" cy="197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Hinckley-Big Rock CUSD #429</a:t>
            </a:r>
            <a:endParaRPr/>
          </a:p>
        </p:txBody>
      </p:sp>
      <p:sp>
        <p:nvSpPr>
          <p:cNvPr id="114" name="Shape 1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Survey question examples</a:t>
            </a:r>
            <a:endParaRPr/>
          </a:p>
          <a:p>
            <a:pPr indent="-342900" lvl="0" marL="457200" rtl="0">
              <a:spcBef>
                <a:spcPts val="1600"/>
              </a:spcBef>
              <a:spcAft>
                <a:spcPts val="0"/>
              </a:spcAft>
              <a:buSzPts val="1800"/>
              <a:buChar char="-"/>
            </a:pPr>
            <a:r>
              <a:rPr lang="en"/>
              <a:t>How many jobs have you filled in the last 12 months?</a:t>
            </a:r>
            <a:endParaRPr/>
          </a:p>
          <a:p>
            <a:pPr indent="-342900" lvl="0" marL="457200" rtl="0">
              <a:spcBef>
                <a:spcPts val="0"/>
              </a:spcBef>
              <a:spcAft>
                <a:spcPts val="0"/>
              </a:spcAft>
              <a:buSzPts val="1800"/>
              <a:buChar char="-"/>
            </a:pPr>
            <a:r>
              <a:rPr lang="en"/>
              <a:t>How many jobs do you expect to fill within the next 12 months?</a:t>
            </a:r>
            <a:endParaRPr/>
          </a:p>
          <a:p>
            <a:pPr indent="-342900" lvl="0" marL="457200" rtl="0">
              <a:spcBef>
                <a:spcPts val="0"/>
              </a:spcBef>
              <a:spcAft>
                <a:spcPts val="0"/>
              </a:spcAft>
              <a:buSzPts val="1800"/>
              <a:buChar char="-"/>
            </a:pPr>
            <a:r>
              <a:rPr lang="en"/>
              <a:t>Which soft skill rises to the top of the list when considering entry-level success in your workplace?</a:t>
            </a:r>
            <a:endParaRPr/>
          </a:p>
          <a:p>
            <a:pPr indent="-342900" lvl="0" marL="457200" rtl="0">
              <a:spcBef>
                <a:spcPts val="0"/>
              </a:spcBef>
              <a:spcAft>
                <a:spcPts val="0"/>
              </a:spcAft>
              <a:buSzPts val="1800"/>
              <a:buChar char="-"/>
            </a:pPr>
            <a:r>
              <a:rPr lang="en"/>
              <a:t>Which hard skill rises to the top of the list when considering entry-level success in your workplace?</a:t>
            </a:r>
            <a:endParaRPr/>
          </a:p>
          <a:p>
            <a:pPr indent="-342900" lvl="0" marL="457200" rtl="0">
              <a:spcBef>
                <a:spcPts val="0"/>
              </a:spcBef>
              <a:spcAft>
                <a:spcPts val="0"/>
              </a:spcAft>
              <a:buSzPts val="1800"/>
              <a:buChar char="-"/>
            </a:pPr>
            <a:r>
              <a:rPr lang="en"/>
              <a:t>Which of the hard skills from your list can be developed for new employees after you hire the employee in your workplace?</a:t>
            </a:r>
            <a:endParaRPr/>
          </a:p>
          <a:p>
            <a:pPr indent="-342900" lvl="0" marL="457200" rtl="0">
              <a:spcBef>
                <a:spcPts val="0"/>
              </a:spcBef>
              <a:spcAft>
                <a:spcPts val="0"/>
              </a:spcAft>
              <a:buSzPts val="1800"/>
              <a:buChar char="-"/>
            </a:pPr>
            <a:r>
              <a:rPr lang="en"/>
              <a:t>Which are more important for your success in your workplace, hark skills or soft skills? Why?</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1000"/>
                                        <p:tgtEl>
                                          <p:spTgt spid="1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animEffect filter="fade" transition="in">
                                      <p:cBhvr>
                                        <p:cTn dur="1000"/>
                                        <p:tgtEl>
                                          <p:spTgt spid="1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5" st="5"/>
                                            </p:txEl>
                                          </p:spTgt>
                                        </p:tgtEl>
                                        <p:attrNameLst>
                                          <p:attrName>style.visibility</p:attrName>
                                        </p:attrNameLst>
                                      </p:cBhvr>
                                      <p:to>
                                        <p:strVal val="visible"/>
                                      </p:to>
                                    </p:set>
                                    <p:animEffect filter="fade" transition="in">
                                      <p:cBhvr>
                                        <p:cTn dur="1000"/>
                                        <p:tgtEl>
                                          <p:spTgt spid="11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6" st="6"/>
                                            </p:txEl>
                                          </p:spTgt>
                                        </p:tgtEl>
                                        <p:attrNameLst>
                                          <p:attrName>style.visibility</p:attrName>
                                        </p:attrNameLst>
                                      </p:cBhvr>
                                      <p:to>
                                        <p:strVal val="visible"/>
                                      </p:to>
                                    </p:set>
                                    <p:animEffect filter="fade" transition="in">
                                      <p:cBhvr>
                                        <p:cTn dur="1000"/>
                                        <p:tgtEl>
                                          <p:spTgt spid="11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7" st="7"/>
                                            </p:txEl>
                                          </p:spTgt>
                                        </p:tgtEl>
                                        <p:attrNameLst>
                                          <p:attrName>style.visibility</p:attrName>
                                        </p:attrNameLst>
                                      </p:cBhvr>
                                      <p:to>
                                        <p:strVal val="visible"/>
                                      </p:to>
                                    </p:set>
                                    <p:animEffect filter="fade" transition="in">
                                      <p:cBhvr>
                                        <p:cTn dur="1000"/>
                                        <p:tgtEl>
                                          <p:spTgt spid="11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8" st="8"/>
                                            </p:txEl>
                                          </p:spTgt>
                                        </p:tgtEl>
                                        <p:attrNameLst>
                                          <p:attrName>style.visibility</p:attrName>
                                        </p:attrNameLst>
                                      </p:cBhvr>
                                      <p:to>
                                        <p:strVal val="visible"/>
                                      </p:to>
                                    </p:set>
                                    <p:animEffect filter="fade" transition="in">
                                      <p:cBhvr>
                                        <p:cTn dur="1000"/>
                                        <p:tgtEl>
                                          <p:spTgt spid="11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9" st="9"/>
                                            </p:txEl>
                                          </p:spTgt>
                                        </p:tgtEl>
                                        <p:attrNameLst>
                                          <p:attrName>style.visibility</p:attrName>
                                        </p:attrNameLst>
                                      </p:cBhvr>
                                      <p:to>
                                        <p:strVal val="visible"/>
                                      </p:to>
                                    </p:set>
                                    <p:animEffect filter="fade" transition="in">
                                      <p:cBhvr>
                                        <p:cTn dur="1000"/>
                                        <p:tgtEl>
                                          <p:spTgt spid="11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0" st="10"/>
                                            </p:txEl>
                                          </p:spTgt>
                                        </p:tgtEl>
                                        <p:attrNameLst>
                                          <p:attrName>style.visibility</p:attrName>
                                        </p:attrNameLst>
                                      </p:cBhvr>
                                      <p:to>
                                        <p:strVal val="visible"/>
                                      </p:to>
                                    </p:set>
                                    <p:animEffect filter="fade" transition="in">
                                      <p:cBhvr>
                                        <p:cTn dur="1000"/>
                                        <p:tgtEl>
                                          <p:spTgt spid="11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1" st="11"/>
                                            </p:txEl>
                                          </p:spTgt>
                                        </p:tgtEl>
                                        <p:attrNameLst>
                                          <p:attrName>style.visibility</p:attrName>
                                        </p:attrNameLst>
                                      </p:cBhvr>
                                      <p:to>
                                        <p:strVal val="visible"/>
                                      </p:to>
                                    </p:set>
                                    <p:animEffect filter="fade" transition="in">
                                      <p:cBhvr>
                                        <p:cTn dur="1000"/>
                                        <p:tgtEl>
                                          <p:spTgt spid="11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2" st="12"/>
                                            </p:txEl>
                                          </p:spTgt>
                                        </p:tgtEl>
                                        <p:attrNameLst>
                                          <p:attrName>style.visibility</p:attrName>
                                        </p:attrNameLst>
                                      </p:cBhvr>
                                      <p:to>
                                        <p:strVal val="visible"/>
                                      </p:to>
                                    </p:set>
                                    <p:animEffect filter="fade" transition="in">
                                      <p:cBhvr>
                                        <p:cTn dur="1000"/>
                                        <p:tgtEl>
                                          <p:spTgt spid="114">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3" st="13"/>
                                            </p:txEl>
                                          </p:spTgt>
                                        </p:tgtEl>
                                        <p:attrNameLst>
                                          <p:attrName>style.visibility</p:attrName>
                                        </p:attrNameLst>
                                      </p:cBhvr>
                                      <p:to>
                                        <p:strVal val="visible"/>
                                      </p:to>
                                    </p:set>
                                    <p:animEffect filter="fade" transition="in">
                                      <p:cBhvr>
                                        <p:cTn dur="1000"/>
                                        <p:tgtEl>
                                          <p:spTgt spid="114">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4" st="14"/>
                                            </p:txEl>
                                          </p:spTgt>
                                        </p:tgtEl>
                                        <p:attrNameLst>
                                          <p:attrName>style.visibility</p:attrName>
                                        </p:attrNameLst>
                                      </p:cBhvr>
                                      <p:to>
                                        <p:strVal val="visible"/>
                                      </p:to>
                                    </p:set>
                                    <p:animEffect filter="fade" transition="in">
                                      <p:cBhvr>
                                        <p:cTn dur="1000"/>
                                        <p:tgtEl>
                                          <p:spTgt spid="114">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3032563" y="1612313"/>
            <a:ext cx="3078875" cy="1918875"/>
          </a:xfrm>
          <a:prstGeom prst="rect">
            <a:avLst/>
          </a:prstGeom>
          <a:noFill/>
          <a:ln>
            <a:noFill/>
          </a:ln>
        </p:spPr>
      </p:pic>
      <p:sp>
        <p:nvSpPr>
          <p:cNvPr id="120" name="Shape 120"/>
          <p:cNvSpPr txBox="1"/>
          <p:nvPr/>
        </p:nvSpPr>
        <p:spPr>
          <a:xfrm>
            <a:off x="2348200" y="3665175"/>
            <a:ext cx="4688700" cy="446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u="sng">
                <a:solidFill>
                  <a:schemeClr val="hlink"/>
                </a:solidFill>
                <a:hlinkClick r:id="rId4"/>
              </a:rPr>
              <a:t>https://www.isbe.net/Documents/PaCE_Revisions.pdf</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